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6" r:id="rId3"/>
    <p:sldId id="257" r:id="rId4"/>
    <p:sldId id="263" r:id="rId5"/>
    <p:sldId id="264" r:id="rId6"/>
    <p:sldId id="265" r:id="rId7"/>
    <p:sldId id="258" r:id="rId8"/>
    <p:sldId id="301" r:id="rId9"/>
    <p:sldId id="302" r:id="rId10"/>
    <p:sldId id="303" r:id="rId11"/>
    <p:sldId id="304" r:id="rId12"/>
    <p:sldId id="266" r:id="rId13"/>
    <p:sldId id="297" r:id="rId14"/>
    <p:sldId id="298" r:id="rId15"/>
    <p:sldId id="299" r:id="rId16"/>
    <p:sldId id="300" r:id="rId17"/>
    <p:sldId id="292" r:id="rId18"/>
    <p:sldId id="293" r:id="rId19"/>
    <p:sldId id="294" r:id="rId20"/>
    <p:sldId id="295" r:id="rId21"/>
    <p:sldId id="296" r:id="rId22"/>
    <p:sldId id="287" r:id="rId23"/>
    <p:sldId id="288" r:id="rId24"/>
    <p:sldId id="289" r:id="rId25"/>
    <p:sldId id="290" r:id="rId26"/>
    <p:sldId id="291" r:id="rId27"/>
    <p:sldId id="286" r:id="rId28"/>
    <p:sldId id="259" r:id="rId29"/>
    <p:sldId id="260" r:id="rId30"/>
    <p:sldId id="261" r:id="rId31"/>
    <p:sldId id="262" r:id="rId3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6699"/>
    <a:srgbClr val="FF0066"/>
    <a:srgbClr val="FF7C80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0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0AC8-D836-4F08-856A-65EA2E054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2C524-E5AE-4A8F-A9A6-0A3EF7E6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EDE59-9DF0-4635-9E1C-E9614C50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529E2-F7CA-42BF-8869-854251C3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0B1E2-7416-46A8-85DC-E35AAFD2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967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3139-D747-46E7-8BB3-09D8DE9F3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9BCA52-365F-4449-AA45-0CF3BDC28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98486-E998-4D32-9391-B6F282F1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324A7-A550-4F47-ACEF-54890FC2B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27F83-0D0F-434A-98DD-6C62FB34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949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DDA085-161B-46BB-8F9D-65FEF49FE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0AC489-9328-4E0C-9571-847D8232F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9AD8D-DDEE-4304-9731-D55C1F8A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D045-AA56-4A0B-87DE-214E5BA6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64334-46AC-425E-A00E-DE8F2DF1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471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3AC7-CB2B-4E7A-91A7-4103C4061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A8684-59DB-41EE-BE7E-DE59BDCDC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7D337-DB1A-4E34-BAD8-63802980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21B6-CDD6-4BF4-A117-684B023F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FC369-B8A2-41D0-B3A9-B71EEEF35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749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C72CD-2C69-4AFD-AADE-0463488C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BE2F9-2B37-453B-B7E0-E0DF4B48F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55140-46C7-400F-9C89-40357EA0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B91AC-9218-4186-9E69-34A65C38E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41D0A-5799-4037-AD20-357F7635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403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68D9E-25D6-4CE8-A88A-635CF0289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24563-19B5-4389-9478-5BFD3A68D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70B32-A342-423A-BC98-2AD244F69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8361A-AD07-4D59-8B2E-D113844CC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DBA24-07CD-4A7F-8994-3D828956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1BFFC-350C-4829-AFB4-25130C33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697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626A-CE38-4E44-978D-651EF192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3A589-3D6C-444A-9267-E9BC32650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084BE-7952-410E-82FA-A6F11AC63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5BA1A-94D5-4B9B-98D0-889815D1D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26ADEE-215B-44C8-BEFC-AD05CD111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A1D284-21E7-4B65-9AC1-4FFB24AC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199A1-AD09-4280-8207-CE5137EE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17E9C3-964C-42C2-877B-CB615FD8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164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45263-0E51-4E8F-8BD9-6077F12E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9FECC2-3F76-4419-BA25-68C97847E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74417-F1CB-4E3B-AB50-F5F0FD9E0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476039-D006-4E9B-BDEB-5F7E095D9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624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BC233-7A3A-44B1-ACBB-13E408E6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C4731-2ED6-4676-AD77-B1290848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189FD-C2E2-497E-9556-7D839F62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713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9F138-0341-4F08-950B-F7FA8BEB2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328B8-0F94-4862-92EE-2DD195D2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85B21-4EF0-498C-A3F7-0743142EC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DD387-D329-48B3-8919-B550610C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CF897-E415-421F-9040-6C8A175D8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906F5-4A71-4D39-87D7-C73DB63A3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813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C839B-186C-41AC-9A9B-AB92B6CD8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B2A81-8600-467D-BBC7-D6B87FA6E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BB9DE-34E7-405C-80F1-1C2AE82EE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E5480-0ECB-4B1C-98BC-FB5866D9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E1441-E747-4DD5-9D61-46EC6EC9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D4AFB-5679-4EBE-A0EA-D535E155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134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279FF-B9F6-4E74-B874-044BFCD8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239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หมวดที่ 1 การนำองค์การ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F11E3-AAC4-4945-BBCC-9CF49A120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42239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4237B-8ACD-4A92-96EF-AA8F06407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490ED-F722-4B85-BD82-FFE9A335F91F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354CD-76C2-4B96-B2EB-275654CD9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DCAFD-66C0-4D78-B48A-DC5E5FB3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5B45A-6765-4A5E-8FE6-3F355D4F02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435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2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2.xml"/><Relationship Id="rId5" Type="http://schemas.openxmlformats.org/officeDocument/2006/relationships/slide" Target="slide17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E01D1BA-651C-4803-959C-E5BC8C423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389" y="437119"/>
            <a:ext cx="8689222" cy="191015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ระบบการประเมินสถานะของ ยศ.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ในการเป็นระบบราชการ 4.0</a:t>
            </a:r>
            <a:endParaRPr lang="th-TH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DA62AE-80AE-493B-A78C-63A8B383FD84}"/>
              </a:ext>
            </a:extLst>
          </p:cNvPr>
          <p:cNvSpPr txBox="1">
            <a:spLocks/>
          </p:cNvSpPr>
          <p:nvPr/>
        </p:nvSpPr>
        <p:spPr>
          <a:xfrm>
            <a:off x="2953732" y="2451797"/>
            <a:ext cx="6488782" cy="5742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dirty="0"/>
              <a:t>หมวด ๑ การนำองค์การ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F86307-4527-4DDC-BBC1-F77A61D231C1}"/>
              </a:ext>
            </a:extLst>
          </p:cNvPr>
          <p:cNvSpPr txBox="1">
            <a:spLocks/>
          </p:cNvSpPr>
          <p:nvPr/>
        </p:nvSpPr>
        <p:spPr>
          <a:xfrm>
            <a:off x="2953731" y="3130579"/>
            <a:ext cx="6488783" cy="5742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dirty="0"/>
              <a:t>หมวด ๒ การมุ่งเน้นปฏิบัติการ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C646C2B-F45A-484D-92B8-61A532F716D9}"/>
              </a:ext>
            </a:extLst>
          </p:cNvPr>
          <p:cNvSpPr txBox="1">
            <a:spLocks/>
          </p:cNvSpPr>
          <p:nvPr/>
        </p:nvSpPr>
        <p:spPr>
          <a:xfrm>
            <a:off x="2953731" y="3841785"/>
            <a:ext cx="6529633" cy="5742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dirty="0"/>
              <a:t>หมวด ๓ </a:t>
            </a:r>
            <a:r>
              <a:rPr lang="th-TH" sz="2800" dirty="0">
                <a:latin typeface="TH SarabunPSK" panose="020B0500040200020003" pitchFamily="34" charset="-34"/>
              </a:rPr>
              <a:t>การให้ความสำคัญกับผู้รับบริการและผู้มีส่วนได้ส่วนเสีย</a:t>
            </a:r>
            <a:endParaRPr lang="th-TH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C0E9DCE-259A-48F3-9364-A9175BEB0239}"/>
              </a:ext>
            </a:extLst>
          </p:cNvPr>
          <p:cNvSpPr txBox="1">
            <a:spLocks/>
          </p:cNvSpPr>
          <p:nvPr/>
        </p:nvSpPr>
        <p:spPr>
          <a:xfrm>
            <a:off x="2953731" y="4526048"/>
            <a:ext cx="6529633" cy="574259"/>
          </a:xfrm>
          <a:prstGeom prst="rect">
            <a:avLst/>
          </a:prstGeom>
          <a:solidFill>
            <a:srgbClr val="FFCCC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dirty="0"/>
              <a:t>หมวด ๔ การวัด การวิเคราะห์ และจัดการความรู้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DC7465-FFFA-4D99-8D06-C9CA2B7098B9}"/>
              </a:ext>
            </a:extLst>
          </p:cNvPr>
          <p:cNvSpPr txBox="1">
            <a:spLocks/>
          </p:cNvSpPr>
          <p:nvPr/>
        </p:nvSpPr>
        <p:spPr>
          <a:xfrm>
            <a:off x="2953731" y="5210311"/>
            <a:ext cx="6529632" cy="574259"/>
          </a:xfrm>
          <a:prstGeom prst="rect">
            <a:avLst/>
          </a:prstGeom>
          <a:solidFill>
            <a:srgbClr val="00B0F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dirty="0"/>
              <a:t>หมวด ๕ การมุ่งเน้นบุคลากร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B66B724-76D4-44D2-B091-FEB0B62955D5}"/>
              </a:ext>
            </a:extLst>
          </p:cNvPr>
          <p:cNvSpPr txBox="1">
            <a:spLocks/>
          </p:cNvSpPr>
          <p:nvPr/>
        </p:nvSpPr>
        <p:spPr>
          <a:xfrm>
            <a:off x="2953731" y="5846621"/>
            <a:ext cx="6529632" cy="5742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dirty="0"/>
              <a:t>หมวด ๖ การวัด การวิเคราะห์ และจัดการความรู้</a:t>
            </a:r>
          </a:p>
        </p:txBody>
      </p:sp>
      <p:sp>
        <p:nvSpPr>
          <p:cNvPr id="10" name="ปุ่มปฏิบัติการ: รับข้อมูล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24B91BA-5796-44F6-98F6-8E3BA7D16770}"/>
              </a:ext>
            </a:extLst>
          </p:cNvPr>
          <p:cNvSpPr/>
          <p:nvPr/>
        </p:nvSpPr>
        <p:spPr>
          <a:xfrm>
            <a:off x="2281286" y="2468008"/>
            <a:ext cx="597030" cy="541835"/>
          </a:xfrm>
          <a:prstGeom prst="actionButtonInformat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ปุ่มปฏิบัติการ: รับข้อมูล 1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06C3CAA-086A-4B5D-B5C7-28931449C260}"/>
              </a:ext>
            </a:extLst>
          </p:cNvPr>
          <p:cNvSpPr/>
          <p:nvPr/>
        </p:nvSpPr>
        <p:spPr>
          <a:xfrm>
            <a:off x="2281286" y="3146790"/>
            <a:ext cx="597030" cy="541835"/>
          </a:xfrm>
          <a:prstGeom prst="actionButtonInform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ปุ่มปฏิบัติการ: รับข้อมูล 1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869F13AD-F2FE-4F1F-9287-3DA0E1FB884D}"/>
              </a:ext>
            </a:extLst>
          </p:cNvPr>
          <p:cNvSpPr/>
          <p:nvPr/>
        </p:nvSpPr>
        <p:spPr>
          <a:xfrm>
            <a:off x="2265574" y="3857996"/>
            <a:ext cx="597030" cy="541835"/>
          </a:xfrm>
          <a:prstGeom prst="actionButtonInformat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ปุ่มปฏิบัติการ: รับข้อมูล 1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0ABE597-C79A-45B7-B106-D5CEE58F3662}"/>
              </a:ext>
            </a:extLst>
          </p:cNvPr>
          <p:cNvSpPr/>
          <p:nvPr/>
        </p:nvSpPr>
        <p:spPr>
          <a:xfrm>
            <a:off x="2265574" y="4542259"/>
            <a:ext cx="597030" cy="541835"/>
          </a:xfrm>
          <a:prstGeom prst="actionButtonInformation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ปุ่มปฏิบัติการ: รับข้อมูล 17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B175DBF6-953F-4E60-907C-1A5D589CFC48}"/>
              </a:ext>
            </a:extLst>
          </p:cNvPr>
          <p:cNvSpPr/>
          <p:nvPr/>
        </p:nvSpPr>
        <p:spPr>
          <a:xfrm>
            <a:off x="2265574" y="5226176"/>
            <a:ext cx="597030" cy="541835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ปุ่มปฏิบัติการ: รับข้อมูล 19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5E349B3F-0F74-4049-85C8-420390A877B3}"/>
              </a:ext>
            </a:extLst>
          </p:cNvPr>
          <p:cNvSpPr/>
          <p:nvPr/>
        </p:nvSpPr>
        <p:spPr>
          <a:xfrm>
            <a:off x="2281286" y="5846621"/>
            <a:ext cx="597030" cy="541835"/>
          </a:xfrm>
          <a:prstGeom prst="actionButtonInformat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7798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๒ การวางแผนเชิงยุทธศาสตร์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Basic </a:t>
              </a:r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๒.๓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ผนปฏิบัติการที่ขับเคลื่อนยุทธศาสตร์ของส่วนราชการลงไปทุกภาคส่วนโดยผ่านเครือข่ายทั้งภายในและภายนอก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3774832" y="2472541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      ๑. ยศ.ทร. มีแผนปฏิบัติการรองรับยุทธศาสตร์ทุกด้านครอบคลุมและมีส่วนร่วมของทุก นขต.ยศ.ทร. เพื่อถ่ายทอดการปฏิบัติไปยังทุกหน่วย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      ๒. แผนปฎิบัติราชการมีการระบุเป้าหมาย ตัวชี้วัด/ค่าเป้าหมาย แนวทางการพัฒนา ระยะเวลาการดำเนินงาน และโครงการ/ผู้รับผิดชอบ/งบประมาณที่ครอบคลุมทุกหน่วยงานอย่างชัดเจน 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      ๓. มีถ่ายทอดสื่อสารแผนยุทธศาสตร์และแผนปฏิบัติราชการ ผ่านช่องทางต่าง ๆ เช่น การประชุม นขต.ยศ.ทร. และการเผยแพร่แผนยุทธศาสตร์และแผนปฏิบัติราชการผ่านทางเว็บไซต์</a:t>
            </a:r>
          </a:p>
        </p:txBody>
      </p:sp>
    </p:spTree>
    <p:extLst>
      <p:ext uri="{BB962C8B-B14F-4D97-AF65-F5344CB8AC3E}">
        <p14:creationId xmlns:p14="http://schemas.microsoft.com/office/powerpoint/2010/main" val="3362858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๒ การวางแผนเชิงยุทธศาสตร์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๒.๔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การติดตามผลของการบรรลุเป้าหมายเชิงยุทธศาสตร์การแก้ไขปัญหา และการรายงานผล</a:t>
              </a:r>
              <a:b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อย่างมีประสิทธิผล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795224" y="2326141"/>
            <a:ext cx="78779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แผนปฏิบัติราชการประจำปีของ ยศ.ทร. มีความยืดหยุ่นสามารถปรับเปลี่ยนแผนปฏิบัติการให้สอดคล้องกับผลที่เกิดทั้งในกรณีที่ไม่บรรลุผลหรือดีกว่าค่าเป้าหมายที่ตั้งไว้ โดยสามารถปรับแผนให้ทันต่อการเปลี่ยนแปลง มีการคาดการณ์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ผลการดำเนินการที่เกิดขึ้นและทบทวนแผนยุทธศาสตร์ทุกปีเพื่อให้ทันต่อการเปลี่ยนแปลง โดยดำเนินการ ดังนี้ 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๑) มีกำหนดแนวทาง/วิธีการในการดำเนินงาน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๒) มีการติดตามการดำเนินงานโครงการตามแผนปฏิบัติราชการ 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๓) มีการประชุมเพื่อทราบถึงปัญหา อุปสรรค 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๔) มีการคาดการณ์ผลการดำเนินการที่เกิดขึ้น 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และ ๕) ทบทวนแผนยุทธศาสตร์ทุกปี</a:t>
            </a:r>
          </a:p>
        </p:txBody>
      </p:sp>
    </p:spTree>
    <p:extLst>
      <p:ext uri="{BB962C8B-B14F-4D97-AF65-F5344CB8AC3E}">
        <p14:creationId xmlns:p14="http://schemas.microsoft.com/office/powerpoint/2010/main" val="2253135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071C-5FF5-49F5-956E-2D1C40DF0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2331" y="2046190"/>
            <a:ext cx="9467273" cy="2387600"/>
          </a:xfrm>
          <a:solidFill>
            <a:schemeClr val="accent6">
              <a:lumMod val="60000"/>
              <a:lumOff val="4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anchor="ctr">
            <a:normAutofit fontScale="90000"/>
          </a:bodyPr>
          <a:lstStyle/>
          <a:p>
            <a:r>
              <a:rPr lang="th-TH" b="1" dirty="0"/>
              <a:t>หมวด ๓ </a:t>
            </a:r>
            <a:br>
              <a:rPr lang="th-TH" b="1" dirty="0"/>
            </a:br>
            <a:r>
              <a:rPr lang="th-TH" sz="5300" b="1" dirty="0">
                <a:latin typeface="TH SarabunPSK" panose="020B0500040200020003" pitchFamily="34" charset="-34"/>
              </a:rPr>
              <a:t>การให้ความสำคัญกับผู้รับบริการและผู้มีส่วนได้ส่วนเสีย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554546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680364" y="104800"/>
              <a:ext cx="6511636" cy="5232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๓ การให้ความสำคัญกับผู้รับบริการและผู้มีส่วนได้ส่วนเสีย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r>
                <a:rPr lang="th-TH" sz="24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ได้จัดให้มีกระบวนการในการ รวบรวมข้อมูลและค้นหา โดยใช้ระบบสารสนเทศจากผู้รับบริการที่หลากหลายช่องทาง ดังนี้ </a:t>
              </a:r>
            </a:p>
            <a:p>
              <a:pPr algn="thaiDist"/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๑) การสำรวจความพึงพอใจหน่วยผู้ใช้ผู้สำเร็จการศึกษา โดยใช้แบบสอบถามออนไลน์ผ่านหน้าเว็บไซด์ </a:t>
              </a:r>
              <a:r>
                <a:rPr lang="th-TH" sz="24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 </a:t>
              </a:r>
              <a:r>
                <a:rPr lang="en-US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http://www.navedu.navy.mi.th</a:t>
              </a:r>
              <a:endPara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thaiDist"/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๒) การประชุมเพื่อปรับปรุงพัฒนาหลักสูตรการศึกษา และ และการบริการ ของ </a:t>
              </a:r>
              <a:r>
                <a:rPr lang="th-TH" sz="24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นขต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24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 </a:t>
              </a:r>
            </a:p>
            <a:p>
              <a:pPr algn="thaiDist"/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และเมื่อได้ข้อมูลสารสนเทศจากทุกช่องทางที่กล่าว</a:t>
              </a:r>
              <a:r>
                <a:rPr lang="th-TH" sz="24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มาแล้วง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นำมาวิเคราะห์ โดยการจัดประชุม เพื่อหาแนวทางในการปรับปรุงและพัฒนาการจัดการเรียนการสอน ให้ตอบสนองต่อความต้องการของหน่วยผู้ใช้...</a:t>
              </a:r>
              <a:endParaRPr lang="en-US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thaiDist"/>
              <a:r>
                <a:rPr lang="en-US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๓) </a:t>
              </a:r>
              <a:r>
                <a:rPr lang="th-TH" sz="24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รร.ชต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24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ได้จัดให้มี“ระบบสาร</a:t>
              </a:r>
              <a:r>
                <a:rPr lang="th-TH" sz="24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สนแทศ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โรงเรียนนายทหารเรือชั้นต้นผ่านแอปพลิเคชั่น”(</a:t>
              </a:r>
              <a:r>
                <a:rPr lang="en-US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Smart </a:t>
              </a:r>
              <a:r>
                <a:rPr lang="en-US" sz="24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Tlos</a:t>
              </a:r>
              <a:r>
                <a:rPr lang="en-US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Data information) 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ใช้ในงานการสนับสนุนกระบวนการจัดการอบรมและประเมินผล รวมไปถึงการถ่ายทอดความรู้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๓.๑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ระบบข้อมูลและสารสนเทศด้านการบริการประชาชนที่ทันสมัยรวดเร็ว และเข้าถึงในทุกระดับ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325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862320" y="104800"/>
              <a:ext cx="6329680" cy="47705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๓ การให้ความสำคัญกับผู้รับบริการและผู้มีส่วนได้ส่วนเสีย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ได้ทำการติดตามและประเมินผลผู้สำเร็จการศึกษาจาก 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นขต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และไปปฏิบัติงาน โดยให้หน่วยผู้ใช้ (ผู้รับบริการ) และผู้สำเร็จการศึกษา เป็นผู้ประเมิน ซึ่งเป็นการประเมินความพึงพอใจ  โดยใช้แบบสอบถามออนไลน์ เพื่อให้ผู้ประเมินเข้าถึงได้ง่ายยิ่งขึ้น  โดยให้หน่วยผู้ใช้ประเมินคุณภาพของผู้สำเร็จการศึกษาตามกรอบมาตรฐานคุณวุฒิในระดับต่างๆในหลักสูตรของ 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และผู้สำเร็จการศึกษาประเมินคุณภาพของตนเองตามกรอบมาตรฐานคุณวุฒิฯ และประเมินการจัดการเรียนการสอนของ 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เพื่อนำข้อมูลที่ได้มาใช้ประกอบการพิจารณาในการพัฒนาและปรับปรุงการจัดการศึกษาให้มีประสิทธิภาพมากยิ่งขึ้น..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BASIC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๓.๒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การประเมินผลความพึงพอใจความผูกพันของกลุ่มผู้รับบริการและผู้มีส่วนได้ส่วนเสีย เพื่อนำมาใช้ประโยชน์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1457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726545" y="104800"/>
              <a:ext cx="6465455" cy="5232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๓ การให้ความสำคัญกับผู้รับบริการและผู้มีส่วนได้ส่วนเสีย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๑) 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โดย 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นขต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ได้จัดทำแบบประเมินของ หลักสูตรต่างๆ และหน่วยให้บริการบนหน้าเว็บ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ไชต์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http://info.navy.mi.th/navedu/ 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โดยมีวัตถุประสงค์เพื่อ สื่อสารไปยังผู้รับบริการ และผู้มีส่วนได้ส่วนเสียหลัก โดยสอบถามความคิดเห็นความพึงพอใจในการเข้ารับการอบรม การบริการและอุปสรรค ข้อเสนอแนะ และนำข้อมูลที่ได้ไปเข้ากระบวนการในการทบทวนและปรับปรุงการบริการ</a:t>
              </a:r>
              <a:endPara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thaiDist"/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๒) 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ฝวก.ยศ.ทร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ได้ดำเนินการ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พัฒน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นา/ปรับปรุงระบบ  </a:t>
              </a:r>
              <a:r>
                <a:rPr lang="en-US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e – Learning 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ของฝ่ายวิชาการโดยได้พิจารณาเลือกใช้ระบบของ </a:t>
              </a:r>
              <a:r>
                <a:rPr lang="en-US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Moodle 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ซึ่งเป็นระบบ </a:t>
              </a:r>
              <a:r>
                <a:rPr lang="en-US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Open Source 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ทำให้นายทหารนักเรียนและอา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จาร์ย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สามารถเข้าถึงได้สะดวก รวดเร็ว โดย </a:t>
              </a:r>
              <a:r>
                <a:rPr lang="en-US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Log in 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ผ่านคอมพิวเตอร์ หรือ โทรศัพท์มือถือ โดยมีวัตถุประสงค์เพื่อ สนับสนุนทางเลือกในการเรียนการสอนของหลักสูตรต่างๆ ใน 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๓.๓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การสร้างนวัตกรรมการบริการที่สร้างความแตกต่าง และตอบสนองความต้องการเฉพาะกลุ่ม และต่างความต้องการ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5943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643418" y="104800"/>
              <a:ext cx="6548582" cy="5232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๓ การให้ความสำคัญกับผู้รับบริการและผู้มีส่วนได้ส่วนเสีย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ได้จัดช่องทางการรับเรื่องร้องเรียนของหน่วยและการดำเนินการับสมัครนักเรียนจ่าทหารเรือที่ผู้รับบริการสามารถเข้าถึงได้อย่างสะดวกได้แก่ทาง โทรศัพท์และทาง </a:t>
              </a:r>
              <a:r>
                <a:rPr lang="en-US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Facebook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เพจ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นักเรียนจ่า โดยมีระบบและกระบวนการ/ขั้นตอนในการรับฟังข้อร้องเรียนของผู้รับบริการ และผู้มีส่วนได้ส่วนเสียที่ชัดเจนมีการแต่งตั้งคณะกรรมการตรวจสอบเรื่องร้องเรียนซึ่งเจ้าหน้าที่ดังกล่าวจะมีหน้าที่ประสานงาน ตรวจสอบ ติดตามเรื่องร้อนเรียน วิเคราะห์ กลั่นกรอง ติดตามเรื่องให้แล้วเสร็จตามกรอบเวลาที่กำหนด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BASIC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๓.๔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กระบวนการแก้ไขข้อร้องเรียนที่รวดเร็วและสร้างสรรค์ เพื่อตอบสนองได้ทันความต้องการ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6497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071C-5FF5-49F5-956E-2D1C40DF0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305" y="1999055"/>
            <a:ext cx="9144000" cy="2387600"/>
          </a:xfrm>
          <a:solidFill>
            <a:srgbClr val="FFCCC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th-TH" dirty="0"/>
              <a:t>หมวด ๔ </a:t>
            </a:r>
            <a:br>
              <a:rPr lang="th-TH" dirty="0"/>
            </a:br>
            <a:r>
              <a:rPr lang="th-TH" dirty="0"/>
              <a:t>การวัด การวิเคราะห์ และจัดการความรู้</a:t>
            </a:r>
          </a:p>
        </p:txBody>
      </p:sp>
    </p:spTree>
    <p:extLst>
      <p:ext uri="{BB962C8B-B14F-4D97-AF65-F5344CB8AC3E}">
        <p14:creationId xmlns:p14="http://schemas.microsoft.com/office/powerpoint/2010/main" val="1013675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10539" y="35419"/>
            <a:ext cx="12181461" cy="6698757"/>
            <a:chOff x="10539" y="35419"/>
            <a:chExt cx="12181461" cy="669875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781964" y="104800"/>
              <a:ext cx="6410036" cy="52322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๔ การให้ความสำคัญกับผู้รับบริการและผู้มีส่วนได้ส่วนเสีย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17484" y="2181226"/>
              <a:ext cx="1773241" cy="4552950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55737" y="852501"/>
              <a:ext cx="1697682" cy="10763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๔.๑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029519" y="852500"/>
              <a:ext cx="9885461" cy="10763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ใช้ข้อมูลและสารสนเทศมากำหนดตัววัดที่สามารถใช้ติดตามงานทั้งในระดับปฏิบัติการและระดับยุทธศาสตร์ได้อย่างมีประสิทธิผลรวมทั้งการสื่อสารสู่ผู้ใช้งานทั้งภายในและภายนอก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10539" y="35419"/>
              <a:ext cx="5237735" cy="661981"/>
            </a:xfrm>
            <a:prstGeom prst="chevron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A580E044-D0E0-4629-97A0-02178631FF31}"/>
              </a:ext>
            </a:extLst>
          </p:cNvPr>
          <p:cNvSpPr/>
          <p:nvPr/>
        </p:nvSpPr>
        <p:spPr>
          <a:xfrm>
            <a:off x="3728358" y="2326141"/>
            <a:ext cx="79737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การดำเนินการที่ผ่านมา ยศ.</a:t>
            </a:r>
            <a:r>
              <a:rPr lang="th-TH" dirty="0" err="1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ทร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ได้กำหนดตัวชี้วัดที่สำคัญในแผนปฏิบัติราชการประจำปี ในยุทธศาสตร์ ยศ.</a:t>
            </a:r>
            <a:r>
              <a:rPr lang="th-TH" dirty="0" err="1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ทร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.ปี พ.ศ.๒๕๖๒ –๒๕๖๖  โดยแบ่งเป็น ๖ ด้านที่สำคัญ ได้แก่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ด้านที่ ๑ ประสิทธิผลของส่วนราชการ ด้านที่ ๒ ผู้รับบริการ และผู้มีส่วนได้ส่วนเสีย ด้านที่ ๓ การมุ่งเน้นพัฒนาบุคลากร ด้านที่ ๔ การนำองค์กร และการกำกับติดตาม ด้านที่ ๕ การบริหารใช้จ่ายงบประมาณ ด้านที่ ๖ ประสิทธิภาพของกระบวนการ โดยข้อมูลตัวชี้วัด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ได้นำมาจัดเก็บไว้ในบล็อก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PMQA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สำหรับการติดตามตัวชี้วัดจะติดตามการประชุม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ได้แก่   การประชุม นขต.ยศ.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การประชุมสภาการศึกษา  การประชุมของคณะขับเคลื่อนเพื่อติดตามงาน และการสัมมนาปรับปรุงหลักสูตรประจำปี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4758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652655" y="104800"/>
              <a:ext cx="6539345" cy="52322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๔ การให้ความสำคัญกับผู้รับบริการและผู้มีส่วนได้ส่วนเสีย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...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๔.๒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การวิเคราะห์ผลจากข้อมูลและตัววัด เพื่อการแก้ปัญหาและตอบสนองได้อย่างมีประสิทธิภาพ ทันเวลา และเชิงรุก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1CB0B114-0138-4F96-931B-2369F6975D6D}"/>
              </a:ext>
            </a:extLst>
          </p:cNvPr>
          <p:cNvSpPr/>
          <p:nvPr/>
        </p:nvSpPr>
        <p:spPr>
          <a:xfrm>
            <a:off x="3591720" y="2382343"/>
            <a:ext cx="8009154" cy="4022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600"/>
              </a:spcAft>
              <a:tabLst>
                <a:tab pos="285750" algn="l"/>
                <a:tab pos="685800" algn="l"/>
              </a:tabLst>
            </a:pP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ยศ.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. มีการรวบรวมข้อมูล เพื่อนำมาวิเคราะห์ตามห้วงเวลาที่กำหนด โดยมีแนวทาง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การรวบรวมข้อมูลสำหรับนำมาวิเคราะห์จะมาจาก ๓ ทาง ได้แก่</a:t>
            </a:r>
            <a:endParaRPr lang="en-US" sz="2200" dirty="0">
              <a:latin typeface="TH SarabunPSK" panose="020B0500040200020003" pitchFamily="34" charset="-34"/>
              <a:ea typeface="DengXian" panose="02010600030101010101" pitchFamily="2" charset="-122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600"/>
              </a:spcAft>
              <a:tabLst>
                <a:tab pos="285750" algn="l"/>
                <a:tab pos="685800" algn="l"/>
              </a:tabLst>
            </a:pP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-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 ข้อมูลที่เกี่ยวกับการปฏิบัติงาน หน่วย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ต่างๆ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 จะส่งมาผ่านการประชุมคณะกรรมการขับเคลื่อน </a:t>
            </a:r>
            <a:endParaRPr lang="en-US" sz="2200" dirty="0">
              <a:solidFill>
                <a:srgbClr val="000000"/>
              </a:solidFill>
              <a:latin typeface="TH SarabunPSK" panose="020B0500040200020003" pitchFamily="34" charset="-34"/>
              <a:ea typeface="DengXian" panose="02010600030101010101" pitchFamily="2" charset="-122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600"/>
              </a:spcAft>
              <a:tabLst>
                <a:tab pos="285750" algn="l"/>
                <a:tab pos="685800" algn="l"/>
              </a:tabLst>
            </a:pP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  -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ข้อมูลการประเมินด้านการศึกษาหลักสูตร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ต่างๆ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 จะนำมาจากระบบประเมิน (ระบบอินทราเน็ต)</a:t>
            </a:r>
            <a:endParaRPr lang="en-US" sz="2200" dirty="0">
              <a:solidFill>
                <a:srgbClr val="000000"/>
              </a:solidFill>
              <a:latin typeface="TH SarabunPSK" panose="020B0500040200020003" pitchFamily="34" charset="-34"/>
              <a:ea typeface="DengXian" panose="02010600030101010101" pitchFamily="2" charset="-122"/>
              <a:cs typeface="TH SarabunPSK" panose="020B0500040200020003" pitchFamily="34" charset="-34"/>
            </a:endParaRPr>
          </a:p>
          <a:p>
            <a:pPr algn="thaiDist">
              <a:lnSpc>
                <a:spcPct val="107000"/>
              </a:lnSpc>
              <a:spcAft>
                <a:spcPts val="600"/>
              </a:spcAft>
              <a:tabLst>
                <a:tab pos="285750" algn="l"/>
                <a:tab pos="685800" algn="l"/>
              </a:tabLst>
            </a:pP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  - 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DengXian" panose="02010600030101010101" pitchFamily="2" charset="-122"/>
                <a:cs typeface="TH SarabunPSK" panose="020B0500040200020003" pitchFamily="34" charset="-34"/>
              </a:rPr>
              <a:t>ข้อมูล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Best Practice 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ถูกรวบรวมโดยคณะกรรมการ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KM</a:t>
            </a:r>
          </a:p>
          <a:p>
            <a:pPr algn="thaiDist">
              <a:lnSpc>
                <a:spcPct val="107000"/>
              </a:lnSpc>
              <a:spcAft>
                <a:spcPts val="600"/>
              </a:spcAft>
              <a:tabLst>
                <a:tab pos="285750" algn="l"/>
                <a:tab pos="685800" algn="l"/>
              </a:tabLst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ข้อมูลดังกล่าว จะถูกนำมาบูรณาการ และนำเสนอสู่คณะกรรมการขับเคลื่อน และคณะกรรมการย่อยของหมวด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โดยคณะกรรมการย่อยจะมีผู้เชี่ยวชาญทำหน้าที่ในการวิเคราะห์ การดำเนินการที่สำคัญ ซึ่งหากประเด็นใดที่มีความสำคัญต่อพันธกิจหลัก เช่น ส่งผลต่อคุณภาพการศึกษา จะประสานกับคณะกรรมการย่อยหมวด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และคณะกรรมการขับเคลื่อน เพื่อผลักดันไปสู่การประชุมของผู้บังคับบัญชาระดับสูง เพื่อแก้ปัญหา</a:t>
            </a:r>
            <a:endParaRPr lang="en-US" sz="2200" dirty="0">
              <a:effectLst/>
              <a:latin typeface="TH SarabunPSK" panose="020B0500040200020003" pitchFamily="34" charset="-34"/>
              <a:ea typeface="DengXian" panose="02010600030101010101" pitchFamily="2" charset="-122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592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071C-5FF5-49F5-956E-2D1C40DF0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4620"/>
            <a:ext cx="9144000" cy="2387600"/>
          </a:xfrm>
          <a:solidFill>
            <a:schemeClr val="accent4">
              <a:lumMod val="60000"/>
              <a:lumOff val="4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r>
              <a:rPr lang="th-TH" dirty="0"/>
              <a:t>หมวด ๑ </a:t>
            </a:r>
            <a:br>
              <a:rPr lang="th-TH" dirty="0"/>
            </a:br>
            <a:r>
              <a:rPr lang="th-TH" dirty="0"/>
              <a:t>การนำองค์การ</a:t>
            </a:r>
          </a:p>
        </p:txBody>
      </p:sp>
    </p:spTree>
    <p:extLst>
      <p:ext uri="{BB962C8B-B14F-4D97-AF65-F5344CB8AC3E}">
        <p14:creationId xmlns:p14="http://schemas.microsoft.com/office/powerpoint/2010/main" val="4121434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754255" y="104800"/>
              <a:ext cx="6437745" cy="52322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๔ การให้ความสำคัญกับผู้รับบริการและผู้มีส่วนได้ส่วนเสีย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...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SIGNIFICANT</a:t>
              </a:r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๔.๓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การจัดการความรู้และการสร้างองค์ความรู้ของส่วนราชการในการแก้ปัญหา เรียนรู้และมีเหตุผล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6FF7D772-69B7-4E65-8953-19C31F257CB1}"/>
              </a:ext>
            </a:extLst>
          </p:cNvPr>
          <p:cNvSpPr/>
          <p:nvPr/>
        </p:nvSpPr>
        <p:spPr>
          <a:xfrm>
            <a:off x="3551006" y="2488045"/>
            <a:ext cx="8269750" cy="4077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tabLst>
                <a:tab pos="285750" algn="l"/>
                <a:tab pos="622935" algn="l"/>
              </a:tabLst>
            </a:pP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ยศ.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.ได้มีการรวบรวมข้อมูลสารสนเทศ และองค์ความรู้ โดยสามารถแบ่งข้อมูลเป็น ๓ กลุ่ม ได้แก่ กลุ่มที่ ๑ ข้อมูลเชิงยุทธศาสตร์ และการบริหารงานของ ยศ.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.  กลุ่มที่ ๒ ข้อมูลเพื่อพัฒนาคุณภาพการศึกษา  กลุ่มที่ ๓ การจัดการองค์ความรู้ที่สำคัญของหน่วย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ต่างๆ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  และข้อมูลที่สำคัญ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อื่นๆ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โดยข้อมูลในกลุ่มที่ ๑ และ ๒ จะถูกบันทึกอยู่ในเว็บไซต์ และบล็อค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PMQA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ของ ยศ.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. สำหรับในกลุ่มที่ ๓ จะถูกบันทึกข้อมูลการจัดการองค์ความรู้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ต่างๆ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 ลงในบล็อก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KM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 ยศ.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. โดยคณะกรรมการ 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KM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 เป็นผู้รับผิดชอบในการนำข้อมูลมาบันทึก นอกจากนี้ ยศ.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. ได้จัดกิจกรรมประกวดผลงาน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Best Practice 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ดีเด่น เพื่อเป็นแรงบันดาลใจให้กับหน่วยงานที่มีความตั้งใจในการบริหารจัดการองค์ความรู้  รวมทั้ง มีการนำผลงาน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Best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Practice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 ของทุกหน่วยงาน มาจัดนิทรรศการแสดงผลงาน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Best Practice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 ภายใน ยศ.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. 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เพื่อให้ผู้บังคับบัญชา และข้าราชการใน ยศ.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ได้มีโอกาสแลกเปลี่ยนองค์ความรู้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Best  Practice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 กับ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หน่วยงาน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ต่างๆ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นอกจากนี้ ยศ.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ยังได้ร่วมกิจกรรมงาน </a:t>
            </a:r>
            <a:r>
              <a:rPr lang="en-US" sz="22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KM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.เป็นประจำทุกปี นอกจากนี้ ยังมีการแลกเปลี่ยนองค์ความรู้กับหน่วยงานภายนอก การการประชุมวิชาการประเพณี ๔ สถาบัน การประชุมวิชาการ </a:t>
            </a:r>
            <a:r>
              <a:rPr lang="th-TH" sz="2200" dirty="0" err="1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(เชิญอาจารย์จากมหาลัยชั้นนำเข้าร่วมเสวนา)</a:t>
            </a:r>
            <a:endParaRPr lang="en-US" sz="2200" dirty="0">
              <a:effectLst/>
              <a:latin typeface="TH SarabunPSK" panose="020B0500040200020003" pitchFamily="34" charset="-34"/>
              <a:ea typeface="DengXian" panose="02010600030101010101" pitchFamily="2" charset="-122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942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717781"/>
            <a:chOff x="76199" y="35419"/>
            <a:chExt cx="12115801" cy="6717781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754255" y="104800"/>
              <a:ext cx="6437745" cy="52322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๔ การให้ความสำคัญกับผู้รับบริการและผู้มีส่วนได้ส่วนเสีย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23287" cy="4571975"/>
            </a:xfrm>
            <a:prstGeom prst="roundRect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๔.๔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ใช้ข้อมูลและสารสนเทศมากำหนดตัววัดที่สามารถใช้ติดตามงานทั้งในระดับปฏิบัติการและระดับยุทธศาสตร์ได้อย่างมีประสิทธิผลรวมทั้งการสื่อสารสู่ผู้ใช้งานทั้งภายในและภายนอก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rgbClr val="FF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4B16A64B-8F57-454A-8D38-C1939E885A2D}"/>
              </a:ext>
            </a:extLst>
          </p:cNvPr>
          <p:cNvPicPr/>
          <p:nvPr/>
        </p:nvPicPr>
        <p:blipFill rotWithShape="1">
          <a:blip r:embed="rId2"/>
          <a:srcRect l="1786" t="15848" r="3497" b="25213"/>
          <a:stretch/>
        </p:blipFill>
        <p:spPr bwMode="auto">
          <a:xfrm>
            <a:off x="3545929" y="4384330"/>
            <a:ext cx="4171225" cy="2126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6C7B0B-91A2-4DE4-A54C-BBCC48D1CC81}"/>
              </a:ext>
            </a:extLst>
          </p:cNvPr>
          <p:cNvSpPr txBox="1"/>
          <p:nvPr/>
        </p:nvSpPr>
        <p:spPr>
          <a:xfrm>
            <a:off x="3506786" y="2302070"/>
            <a:ext cx="833687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ข้อมูลทั้ง ๓ กลุ่ม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ตามที่ได้กล่าวไปใน ๔.๓ จะถูกรวบรวม ดังนี้ กลุ่ม ๑ ข้อมูลยุทธศาสตร์ จะนำมาเก็บไว้ในระบบ 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Web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Browser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ในเว็บไซต์ ยศ.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กลุ่ม ๒ ข้อมูลประเมิน จะเก็บไว้ในระบบอินทราเน็ต เพื่อการเข้าถึงข้อมูลที่ง่าย และปลอดภัย โดยได้จัดทำระบบประเมินที่เกี่ยวข้อง ๔ ระบบ ได้แก่ ระบบประเมินคุณลักษณะ ระบบประเมินผู้สำเร็จการศึกษา  ระบบประเมินหลักสูตร และกลุ่ม ๓ ข้อมูล 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Best Practice 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เก็บไว้ในบล็อก 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KM</a:t>
            </a:r>
          </a:p>
          <a:p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นอกจากนี้ ยังมีการประเมินความเสี่ยง และจัดทำการบริหารจัดการความเสี่ยงของระบบสารสนเทศ รวมทั้ง มีแผนในการพัฒนาระบบสารสนเทศ โดยรายละเอียดเป็นไปตามภาพด้านล่าง</a:t>
            </a:r>
            <a:endParaRPr lang="en-US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6622FC4-E987-4651-BD6B-C06A828FA9FA}"/>
              </a:ext>
            </a:extLst>
          </p:cNvPr>
          <p:cNvPicPr/>
          <p:nvPr/>
        </p:nvPicPr>
        <p:blipFill rotWithShape="1">
          <a:blip r:embed="rId3"/>
          <a:srcRect l="4539" t="16518" r="21131" b="41515"/>
          <a:stretch/>
        </p:blipFill>
        <p:spPr bwMode="auto">
          <a:xfrm>
            <a:off x="7834083" y="4384331"/>
            <a:ext cx="3995283" cy="21264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3085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071C-5FF5-49F5-956E-2D1C40DF0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732" y="2055616"/>
            <a:ext cx="9144000" cy="2387600"/>
          </a:xfrm>
          <a:solidFill>
            <a:srgbClr val="00B0F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r>
              <a:rPr lang="th-TH" dirty="0"/>
              <a:t>หมวด ๕</a:t>
            </a:r>
            <a:br>
              <a:rPr lang="th-TH" dirty="0"/>
            </a:br>
            <a:r>
              <a:rPr lang="th-TH" dirty="0"/>
              <a:t> การมุ่งเน้นบุคลากร</a:t>
            </a:r>
          </a:p>
        </p:txBody>
      </p:sp>
    </p:spTree>
    <p:extLst>
      <p:ext uri="{BB962C8B-B14F-4D97-AF65-F5344CB8AC3E}">
        <p14:creationId xmlns:p14="http://schemas.microsoft.com/office/powerpoint/2010/main" val="4268893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862320" y="104800"/>
              <a:ext cx="6329680" cy="52322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๕ การมุ่งเน้นบุคลากร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7C8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40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ยศ.ทร.มีคณะกรรมการย้ายบรรจุเป็นผู้รับผิดชอบในการบรรจุข้าราชการตามแนวทางการรับราชการ โดยใช้ข้อมูลผลประเมินการปฏิบัติงานและผลการประเมินด้านขีดสมรรถนะจากระบบ </a:t>
              </a:r>
              <a:r>
                <a:rPr lang="en-US" sz="40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Hrmiss</a:t>
              </a:r>
              <a:r>
                <a:rPr lang="en-US" sz="40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40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และมีกระบวนการคัดเลือกบุคคลพลเรือนเข้าเป็นพนักงานราชการ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rgbClr val="FF66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en-US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Basic</a:t>
              </a:r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FF7C8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๕.๑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นโยบายและระบบการจัดการด้านบุคลากรที่มีประสิทธิภาพ ตอบสนองยุทธศาสตร์และสร้างแรงจูงใจ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4996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862320" y="104800"/>
              <a:ext cx="6329680" cy="52322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๕ การมุ่งเน้นบุคลากร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7C8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ยศ.ทร.ให้ความสำคัญกับสภาพแวดล้อมในการทำงานที่ดีตามแนวคิด </a:t>
              </a:r>
              <a:r>
                <a:rPr lang="en-US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Healthy &amp; Happy Workplace  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มีการจัดกิจกรรรม </a:t>
              </a:r>
              <a:r>
                <a:rPr lang="en-US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 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 จัดกิจกรรมส่งเสริมความรู้ มี กอง สน.ยศ.ทร.ดูแลสภาพแวดล้อมของหน่วยให้สะอาด ปลอดภัย พร้อมทั้งระบบการทำงานมีการแต่งตั้งผู้รับผิดชอบที่มีความรู้ความสามารถในงานที่รับผิดชอบ ทำงานร่วมกันเป็นทีม เช่นระบบการเรียนการสอนผ่านระบบออนไลน์ โดยใช้ระบบฐานข้อมูลของหน่วยที่พัฒนาขึ้น มีการติดตาม ประเมินและรายงานผลการปฏิบัติงานอย่างเป็นระบบ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rgbClr val="FF66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sz="40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Basic</a:t>
              </a:r>
              <a:endPara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FF7C8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๕.๒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ระบบการทำงานที่มีประสิทธิภาพ คล่องตัวและมุ่งเน้นผลสัมฤทธิ์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7469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862320" y="104800"/>
              <a:ext cx="6329680" cy="52322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๕ การมุ่งเน้นบุคลากร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7C8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ยศ.ทร.นำค่านิยม  </a:t>
              </a:r>
              <a:r>
                <a:rPr lang="en-US" sz="3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SMART </a:t>
              </a:r>
              <a:r>
                <a:rPr lang="th-TH" sz="3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ใช้เป็นกรอบในการสร้างวัฒนธรรมการทำงานที่ดี มีประสิทธิภาพและมีการค้นหาปัจจัยในการสร้างแรงจูงใจจากการประเมินความสุขในระบบของ กพ.ทร. เพื่อนำมากำหนดการบริการและสิทธิประโยชน์ ทำให้บุคลากรมีความผูกพันกับองค์การ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rgbClr val="FF66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sz="40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Basic</a:t>
              </a:r>
              <a:endPara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FF7C8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๕.๓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การสร้างวัฒนธรรมการทำงานที่ดี มีประสิทธิภาพ และความร่วมมือ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2600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5862320" y="104800"/>
              <a:ext cx="6329680" cy="52322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๕ การมุ่งเน้นบุคลากร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rgbClr val="FF7C8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ยศ.ทร.กำหนดแผนโครงการฝึก ศึกษา อบรม ประชุมและสัมมนา ที่หน่วยต่างๆเสนอเป็นแผนการพัฒนาบุคลากร และมีแผนการพัฒนาบุคลากรเพื่อสร้างสมรรถนะหลักของหน่วยได้แก่กลุ่มครู</a:t>
              </a:r>
              <a:r>
                <a:rPr lang="en-US" sz="3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-</a:t>
              </a:r>
              <a:r>
                <a:rPr lang="th-TH" sz="3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อาจารย์ จัดอบรมเพื่อให้มีการขอวิทยฐานะเพื่อสร้างมาตรฐานการสอนให้สูงขึ้น และกลุ่มงานสารบรรณ จัดอบรมการใช้โปรแกรม </a:t>
              </a:r>
              <a:r>
                <a:rPr lang="en-US" sz="3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Outlook </a:t>
              </a:r>
              <a:r>
                <a:rPr lang="th-TH" sz="36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 โปรแกรมระบบงานสารบรรณอิเล็กทรอนิกส์ เพื่อให้มีความสามารถในการนำเทคโลโลยีมาใช้กับงานที่รับผิดชอบ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rgbClr val="FF66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  <a:endPara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FF7C8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๕.๔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ระบบการพัฒนาบุคลากรให้มีความรู้ความสามารถ ก้าวทันเทคโนโลยี แก้ไขปัญหา สร้างความรอบรู้ และความมีจริยธรรม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2192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071C-5FF5-49F5-956E-2D1C40DF0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3068"/>
            <a:ext cx="9144000" cy="2387600"/>
          </a:xfrm>
          <a:solidFill>
            <a:schemeClr val="accent2">
              <a:lumMod val="60000"/>
              <a:lumOff val="4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th-TH" dirty="0"/>
              <a:t>หมวด ๖ </a:t>
            </a:r>
            <a:br>
              <a:rPr lang="th-TH" dirty="0"/>
            </a:br>
            <a:r>
              <a:rPr lang="th-TH" dirty="0"/>
              <a:t>การวัด การวิเคราะห์ และจัดการความรู้</a:t>
            </a:r>
          </a:p>
        </p:txBody>
      </p:sp>
    </p:spTree>
    <p:extLst>
      <p:ext uri="{BB962C8B-B14F-4D97-AF65-F5344CB8AC3E}">
        <p14:creationId xmlns:p14="http://schemas.microsoft.com/office/powerpoint/2010/main" val="3104139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6DAE256-249D-49E9-A05C-04377A6427C6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๖ การมุ่งเน้นระบบปฏิบัติการ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thaiDist"/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มีการติดตาม ควบคุมกระบวนการผ่านตัวชี้วัด  ยศ.</a:t>
              </a:r>
              <a:r>
                <a:rPr lang="th-TH" sz="32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.มีกระบวนการหลัก ๑๐ กระบวนการ กระบวนการย่อยของกระบวนการหลัก ๕๐ กระบวนการ กระบวนการสนับสนุน ๑๐ กระบวนการ กระบวนการย่อยของกระบวนการสนับสนุน ๓๒ กระบวนย่อย  กว่าร้อยละ ๘๐ ในการปฏิบัติงานตามกระบวนการใช้เทคโนโลยีดิจิทัล มาจัดกระบวนการ</a:t>
              </a:r>
              <a:endPara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th-TH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 </a:t>
              </a: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๖.๑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th-TH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กระบวนการทำงานที่เชื่อมโยงตั้งแต่ต้นจนจบกระบวนการเพื่อนำสู่ผลลัพธ์ที่ต้องการ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๔.๐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83770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4A8B667-DC98-4B41-A737-3C9913A196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๖ การมุ่งเน้นระบบปฏิบัติการ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thaiDist"/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มีการการปรับปรุง</a:t>
              </a:r>
              <a:r>
                <a:rPr lang="th-TH" sz="32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การทำ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งานที่ทำให้เกิดนวัตกรรมใน </a:t>
              </a:r>
              <a:r>
                <a:rPr lang="th-TH" sz="32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งป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.๖๒ จำนวน ๗ นวัตกรรม เช่น </a:t>
              </a:r>
              <a:r>
                <a:rPr lang="th-TH" sz="32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รร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.ชต.ยศ.</a:t>
              </a:r>
              <a:r>
                <a:rPr lang="th-TH" sz="32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ได้ปรับปรุงประบวนการอบรม ในหลักสูตรของ </a:t>
              </a:r>
              <a:r>
                <a:rPr lang="th-TH" sz="32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รร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.ชต.ยศ.</a:t>
              </a:r>
              <a:r>
                <a:rPr lang="th-TH" sz="32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โดยการจัดทำตารางสอนอิเล็กทรอนิกส์ โดยใช้ </a:t>
              </a:r>
              <a:r>
                <a:rPr lang="en-US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Google Docs 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และจัดทำเอกสารประกอบการบรรยาย บันทึกลงใน </a:t>
              </a:r>
              <a:r>
                <a:rPr lang="en-US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Google Drive 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แล้วลิงค์เอกสารประกอบการเรียนไปยังตารางเรียนในแต่ละวัน รวมทั้งลิงค์แบบประเมินอิเล็กทรอนิกส์ (</a:t>
              </a:r>
              <a:r>
                <a:rPr lang="en-US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Google Form)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เข้ากับรายวิชา เพื่อให้นักเรียนสามารถเข้าถึงข้อมูลตารางสอน เอกสารประกอบการบรรยาย และการประเมินอาจารย์ผู้สอน ผ่านระบบมือถือได้ </a:t>
              </a:r>
              <a:endPara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th-TH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 </a:t>
              </a: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๖.๒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th-TH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การสร้างนวัตกรรมในการปรับปรุง ปรับปรุงผลผลิต กระบวนการ และการบริการ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๔.๐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855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solidFill>
            <a:schemeClr val="bg1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๑ การนำองค์การ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344068" y="2083925"/>
              <a:ext cx="8513762" cy="45529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th-TH" sz="23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ก.ยศ.ทร.ได้สร้างความยั่งยืนโดยการกำหนดวิสัยทัศน์และยุทธศาสตร์ที่ตอบสนองต่อพันธกิจและภาระหน้าที่ของส่วนราชการและสอดรับกับยุทธศาสตร์ชาติ ๔ ด้านจากทั้งหมด ๖ ด้านได้แก่</a:t>
              </a:r>
            </a:p>
            <a:p>
              <a:r>
                <a:rPr lang="th-TH" sz="23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	ด้านที่ ๑ ด้านความมั่นคง ยศ.ทร. สนับสนุนการรักษาความมั่นคงทางทะเลโดยการฝึกทร.</a:t>
              </a:r>
            </a:p>
            <a:p>
              <a:r>
                <a:rPr lang="th-TH" sz="23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	ด้านที่ ๓ การพัฒนาและเสริมสร้างศักยภาพของทรัพยากรมนุษย์ ยศ.ทร. สร้างกำลังพล ทร. และนอก ทร. ที่เข้ามาฝึกในหลักสูตรต่างๆ ให้มีคุณค่า มีระเบียบวินัย จงรักภักดีต่อพระมหากษัตริย์ </a:t>
              </a:r>
            </a:p>
            <a:p>
              <a:r>
                <a:rPr lang="th-TH" sz="23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	ด้านที่ ๕ ด้านการสร้างการเติบโตบนคุณภาพชีวิตที่เป็นมิตรต่อสิ่งแวดล้อม ยศ.ทร. ได้จัดสร้างโครงการ และจัดทำพื้นที่สำหรับส่งเสริมและพัฒนาคุณภาพชีวิตของประชาชนรวมทั้งกำลังพล เช่น พื้นที่ศูนย์การเรียนรู้เศรษฐกิจพอเพียง และรวมถึงการสร้างนวัตกรรมที่เป็นมิตรต่อสิ่งแวดล้อม ที่จัดทำโดย กสน.ยศ.ทร.</a:t>
              </a:r>
            </a:p>
            <a:p>
              <a:r>
                <a:rPr lang="th-TH" sz="23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	ด้านที่ ๖ ด้านการปรับสมดุลและระบบการบริหารจัดการภาครัฐ ยศ.ทร. ได้พัฒนา ระบบการบริหารจัดการภาครัฐ โดยการติดตามกระบวนการทำงาน และปรับปรุงกระบวนการเพิ่มเติมเพื่อให้เกิดความเหมาะสม</a:t>
              </a:r>
            </a:p>
            <a:p>
              <a:endPara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๑.๑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ระบบการนำองค์การของส่วนราชการได้สร้างองค์การที่ยั่งยืน โดยกำหนดวิสัยทัศน์และแผนยุทธศาสตร์เชื่อมโยงสู่การบรรลุพันธกิจการมุ่งเน้นประโยชน์สุขประชาชนการบรรลุผลยุทธศาสตร์ชาติและความสามารถในการแข่งขัน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3926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8094C1D-1EFD-46B3-B3EE-28A8E0024D75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๖ การมุ่งเน้นระบบปฏิบัติการ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มีการลดต้นทุนและเพิ่มประสิทธิภาพในการทำงานโดยนำเทคโนโลยีดิจิทัล มาใช้ในปรับการปรับปรุงการทำงาน จำนวน ๓๐ กระบวนการ เช่น การประเมินในระบบออนไลน์  การจัดตำราเรียนและตารางเรียน อิเล็กทรอนิกส์ เป็นต้น จึงมีผลให้ ยศ.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สามารถลดค่าใช้จ่าย และเพิ่มประสิทธิภาพในการทำงานมากยิ่งขึ้นโดยเฉพาะอย่างยิ่งต้นทุนการใช้ทรัพยากรที่สิ้นเปลืองต่าง ๆ   มีการแบ่งปันทรัพยากรในการทำงานร่วมกัน เช่น การพัฒนาระบบจัดเก็บข้อมูลบนระบบเครือข่าย (</a:t>
              </a:r>
              <a:r>
                <a:rPr lang="en-US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NAS) </a:t>
              </a:r>
              <a:b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เพื่อให้สถานศึกษาในบังคับบัญชาและกำกับดูแลของ ยศ.</a:t>
              </a:r>
              <a:r>
                <a:rPr lang="th-TH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(๙ สถานศึกษา) จัดเก็บข้อมูลงานด้านประกันคุณภาพการศึกษาไว้ในแหล่งเดียวกัน ทำให้สะดวกในการแลกเปลี่ยนข้อมูลระหว่างสถานศึกษา และเผยแพร่ข้อมูล</a:t>
              </a:r>
              <a:endPara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lvl="0"/>
              <a:endPara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th-TH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 </a:t>
              </a:r>
              <a:r>
                <a:rPr lang="en-U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๖.๓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th-TH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การลดต้นทุนและการใช้ทรัพยากรเพื่อสร้างความมีประสิทธิภาพและความสามารถในการแข่งขัน</a:t>
              </a: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๔.๐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949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4CD344D-25D0-4133-9C36-37F34B304A8C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๖ การมุ่งเน้นระบบปฏิบัติการ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thaiDist"/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จัดทำแผนบริหารความต่อเนื่องในสภาวะวิกฤติโดย จก.ยศ.</a:t>
              </a:r>
              <a:r>
                <a:rPr lang="th-TH" sz="32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 ได้อนุมัติแผน สำหรับใช้รองรับสถานการณ์ กรณีเกิดภัยพิบัติ และภาวะฉุกเฉิน รวมทั้งมีฝึกซ้อมเพื่อเตรียมความพร้อมรับมือกับภัยพิบัติและภาวะฉุกเฉิน เช่น การซ้อมดับเพลิง อบรมการช่วยชีวิตแบบกูชีพ (</a:t>
              </a:r>
              <a:r>
                <a:rPr lang="en-US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CPR)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ติดตั้งเครื่องกระตุกหัวใจไฟฟ้า (</a:t>
              </a:r>
              <a:r>
                <a:rPr lang="en-US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AED)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และอบรมการใช้งานให้แก่ กำลังพล ยศ.</a:t>
              </a:r>
              <a:r>
                <a:rPr lang="th-TH" sz="3200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endPara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lvl="0" algn="thaiDist"/>
              <a:endParaRPr lang="en-US" sz="32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th-TH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 </a:t>
              </a: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๖.๔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th-TH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การมุ่งเน้นประสิทธิผลทั่วทั้งองค์การและผลกระทบต่อยุทธศาสตร์ชาติและผลลัพธ์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ในการเป็นระบบราชการ </a:t>
              </a:r>
              <a:r>
                <a:rPr lang="th-TH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๔.๐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973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๑ การนำองค์การ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3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ก.ยศ.ทร.ได้กำหนดการประเมินประสิทธิผลและตัววัดการป้องกันทุจริตและการสร้างความโปร่งใสภายในส่วนราชการ และมีการปรับปรุงอย่างสม่ำเสมอตลอดจนมีการรายงานผลการดำเนินการให้กรมจเรทหารเรือ (จร.ทร.) และสำนักงานตรวจสอบภายในทหารเรือ (สตน.ทร.) 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๑.๒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การป้องกันทุจริตและสร้างความโปร่งใส 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419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๑ การนำองค์การ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ยศ.ทร.ได้ตั้งเป้าหมายที่ท้าทาย และส่งเสริมให้เกิดนวัตกรรมของกระบวนการและการบริการผ่านเครือข่ายภาคประชาชน ภาคเอกชน และท้องถิ่น โดยเข้าร่วมกิจกรรมที่ได้รับเชิญจากหน่วยงานต่าง ๆ ในพื้นที่ จว.นครปฐม เช่น โครงการพบปะหัวหน้าส่วนราชการ ความร่วมมือระหว่างภาคส่วนในกิจกรรมต่างๆ การเข้าร่วมการประชุมทางวิชาการประเพณีธรรมศาสตร์  เกษตรศาสตร์ มหิดล  และกองทัพเรือภาควิชาความสัมพันธ์ระหว่างประเทศ คณะรัฐศาสตร์ ของจุฬาลงกรณ์มหาวิทยาลัย และมหาวิทยาลัยธรรมศาสตร์ นอกจากนี้ยังมีข้อมูลจาก องค์การคลังสมองทางทะเลของต่างประเทศ ได้แก่ สถาบันวิจัยทางทะเลของมาเลเซีย (</a:t>
              </a:r>
              <a:r>
                <a:rPr lang="en-US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Maritime Institute of Malaysia; MIMA) 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สถาบันกิจการทางทะเลจีน (</a:t>
              </a:r>
              <a:r>
                <a:rPr lang="en-US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China Institute of Marine Affairs; CIMA) 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สถาบันวิจัยนโยบายมหาสมุทร (</a:t>
              </a:r>
              <a:r>
                <a:rPr lang="en-US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Ocean Policy Research Institute; OPRI) 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ของญี่ปุ่น และศูนย์ศึกษาทรัพยากรและความมั่นคงของมหาสมุทรแห่งชาติออสเตรเลีย (</a:t>
              </a:r>
              <a:r>
                <a:rPr lang="en-US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Australian National Centre for Ocean Resources and Security; ANCORS) </a:t>
              </a:r>
              <a:r>
                <a:rPr lang="th-TH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สังกัดมหาวิทยาลัยวอลลองกอง (</a:t>
              </a:r>
              <a:r>
                <a:rPr lang="en-US" sz="2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University of Wollongong)</a:t>
              </a:r>
              <a:endPara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๑.๓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การมุ่งเน้นการบรรลุผลสัมฤทธิ์ของส่วนราชการผ่านการสร้างการมีส่วนร่วมของบุคลากรภายในและภายนอก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24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8"/>
            <a:ext cx="12115801" cy="6698757"/>
            <a:chOff x="76199" y="35418"/>
            <a:chExt cx="12115801" cy="6698757"/>
          </a:xfr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799"/>
              <a:ext cx="5160962" cy="5232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๑ การนำองค์การ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ยศ.ทร.ได้ติดตามรายงานกระทบต่อสังคมโดยผ่านกลไกการสื่อสารและเทคโนโลยีดิจิทัล เพื่อนำไปสู่การแก้ไขปัญหาอย่างทันการณ์</a:t>
              </a:r>
              <a:r>
                <a:rPr lang="en-US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endPara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5"/>
              <a:ext cx="1751012" cy="4552950"/>
            </a:xfrm>
            <a:prstGeom prst="round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0"/>
              <a:ext cx="1676400" cy="10763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๑.๔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499"/>
              <a:ext cx="9761537" cy="10763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คำนึงถึงผลกระทบต่อสังคมและการมุ่งเน้นให้เกิดผลลัพธ์ที่นำไปสู่การพัฒนาประเทศตามทิศทางยุทธศาสตร์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8"/>
              <a:ext cx="5172075" cy="661981"/>
            </a:xfrm>
            <a:prstGeom prst="chevr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846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071C-5FF5-49F5-956E-2D1C40DF0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7653"/>
            <a:ext cx="9144000" cy="2387600"/>
          </a:xfrm>
          <a:solidFill>
            <a:schemeClr val="accent1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r>
              <a:rPr lang="th-TH" dirty="0"/>
              <a:t>หมวด ๒ </a:t>
            </a:r>
            <a:br>
              <a:rPr lang="th-TH" dirty="0"/>
            </a:br>
            <a:r>
              <a:rPr lang="th-TH" dirty="0"/>
              <a:t>การมุ่งเน้นปฏิบัติการ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1325849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solidFill>
            <a:schemeClr val="bg1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๒ การวางแผนเชิงยุทธศาสตร์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๒.๑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คำนึงถึงผลกระทบต่อสังคมและการมุ่งเน้นให้เกิดผลลัพธ์ที่นำไปสู่การพัฒนาประเทศตามทิศทางยุทธศาสตร์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716215" y="2286085"/>
            <a:ext cx="82456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๑. กระบวนการวางแผนกลยุทธ์สนับสนุนการบรรลุพันธกิจของ ยศ.ทร. คำนึงถึงความต้องการ</a:t>
            </a:r>
            <a:br>
              <a:rPr lang="th-TH" sz="2400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ของบุคลากรของหน่วย ประชาชน ผู้รับบริการ ผู้มีส่วนได้ส่วนเสียและผลกระทบต่อสังคม </a:t>
            </a:r>
          </a:p>
          <a:p>
            <a:r>
              <a:rPr lang="th-TH" sz="2400" spc="-80" dirty="0">
                <a:latin typeface="TH SarabunPSK" pitchFamily="34" charset="-34"/>
                <a:cs typeface="TH SarabunPSK" pitchFamily="34" charset="-34"/>
              </a:rPr>
              <a:t>๒. ดำเนินการวิเคราะห์สภาพแวดล้อมของหน่วย ความท้าทายและการคาดการณ์ถึงการเปลี่ยนแปลงในอนาคต</a:t>
            </a: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๓. จัดทำแผนยุทธศาสตร์ ที่ตอบสนองต่อความท้าทาย และการเปลี่ยนแปลง โดยกำหนดประเด็นยุทธศาสตร์ที่สำคัญของ ยศ.ทร. ดังนี้</a:t>
            </a: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   ๑) ยุทธศาสตร์ด้านการบริหารจัดการให้เป็นองค์กรแห่งการเรียนรู้ มีความเป็นมืออาชีพมีธรรมา</a:t>
            </a:r>
            <a:br>
              <a:rPr lang="th-TH" sz="2400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ภิบาล และจงรักภักดีต่อสถาบันหลักของชาติ  </a:t>
            </a: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   ๒) ยุทธศาสตร์ด้านการพัฒนาคุณภาพการศึกษาสำหรับกำลังพล ทร.  </a:t>
            </a: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   ๓) ยุทธศาสตร์ด้านการพัฒนาบุคลากรทางการศึกษาและวิจัยยุทธศาสตร์ทางเรือตลอดจนยุทธศาสตร์ทะเล</a:t>
            </a: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   ๔) ยุทธศาสตร์ด้านการพัฒนาสิ่งสนับสนุนการศึกษา </a:t>
            </a:r>
          </a:p>
        </p:txBody>
      </p:sp>
    </p:spTree>
    <p:extLst>
      <p:ext uri="{BB962C8B-B14F-4D97-AF65-F5344CB8AC3E}">
        <p14:creationId xmlns:p14="http://schemas.microsoft.com/office/powerpoint/2010/main" val="181879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7E98FC-FFCA-4C16-9D6F-8C1E0A2B47BE}"/>
              </a:ext>
            </a:extLst>
          </p:cNvPr>
          <p:cNvGrpSpPr/>
          <p:nvPr/>
        </p:nvGrpSpPr>
        <p:grpSpPr>
          <a:xfrm>
            <a:off x="76199" y="35419"/>
            <a:ext cx="12115801" cy="6698757"/>
            <a:chOff x="76199" y="35419"/>
            <a:chExt cx="12115801" cy="6698757"/>
          </a:xfr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6F6F1C-F77B-4AD8-AA9E-797E3B3D4EC8}"/>
                </a:ext>
              </a:extLst>
            </p:cNvPr>
            <p:cNvSpPr txBox="1"/>
            <p:nvPr/>
          </p:nvSpPr>
          <p:spPr>
            <a:xfrm>
              <a:off x="7031038" y="104800"/>
              <a:ext cx="5160962" cy="5232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หมวด ๒ การวางแผนเชิงยุทธศาสตร์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B3BA2E-B245-4AB2-971B-746D89205CF2}"/>
                </a:ext>
              </a:extLst>
            </p:cNvPr>
            <p:cNvSpPr/>
            <p:nvPr/>
          </p:nvSpPr>
          <p:spPr>
            <a:xfrm>
              <a:off x="2153443" y="4124313"/>
              <a:ext cx="1190625" cy="80486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48778C6-A2C6-468C-A8F1-8689043B0E81}"/>
                </a:ext>
              </a:extLst>
            </p:cNvPr>
            <p:cNvSpPr/>
            <p:nvPr/>
          </p:nvSpPr>
          <p:spPr>
            <a:xfrm>
              <a:off x="3429000" y="2181225"/>
              <a:ext cx="8513762" cy="45529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70FEF06-D916-4669-B880-8D392BD20C3B}"/>
                </a:ext>
              </a:extLst>
            </p:cNvPr>
            <p:cNvSpPr/>
            <p:nvPr/>
          </p:nvSpPr>
          <p:spPr>
            <a:xfrm>
              <a:off x="239713" y="2181226"/>
              <a:ext cx="1751012" cy="455295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ระดับการดำเนินการ</a:t>
              </a: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endPara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Advance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93F34C-8C36-441A-AC49-C535CC0272D4}"/>
                </a:ext>
              </a:extLst>
            </p:cNvPr>
            <p:cNvSpPr/>
            <p:nvPr/>
          </p:nvSpPr>
          <p:spPr>
            <a:xfrm>
              <a:off x="277019" y="852501"/>
              <a:ext cx="1676400" cy="10763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๒.๒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D02EE4-350C-40E6-85FA-787DA48BE11E}"/>
                </a:ext>
              </a:extLst>
            </p:cNvPr>
            <p:cNvSpPr/>
            <p:nvPr/>
          </p:nvSpPr>
          <p:spPr>
            <a:xfrm>
              <a:off x="2153443" y="852500"/>
              <a:ext cx="9761537" cy="10763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กำหนดเป้าหมายเชิงยุทธศาสตร์ทั้งระยะสั้นและระยะยาวที่สอดคล้องกับพันธกิจของส่วนราชการและเชื่อมโยงกับยุทธศาสตร์ชาติ</a:t>
              </a: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EAF55733-B2E2-4E08-9D64-93AD22698BF4}"/>
                </a:ext>
              </a:extLst>
            </p:cNvPr>
            <p:cNvSpPr/>
            <p:nvPr/>
          </p:nvSpPr>
          <p:spPr>
            <a:xfrm>
              <a:off x="76199" y="35419"/>
              <a:ext cx="5172075" cy="661981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ระบบการประเมินสถานะของ ยศ.</a:t>
              </a:r>
              <a:r>
                <a:rPr lang="th-TH" sz="2400" b="1" dirty="0" err="1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</a:t>
              </a: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ในการเป็นระบบราชการ 4.0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4372708" y="3333881"/>
            <a:ext cx="66704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ยศ.ทร. ดำเนินการวิเคราะห์ผลกระทบของเป้าประสงค์และตัวชี้วัดที่มีผลต่อยุทธศาสตร์ ทร. ซึ่งสอดคล้องกับยุทธศาสตร์ชาติทั้งในระยะสั้นและระยะยาว รวมทั้งจัดทำตัวชี้วัดของ ยศ.ทร. ให้มีความสอดคล้องของตัวชี้วัดที่ส่งผลต่อการบรรลุเป้าหมายตามยุทธศาสตร์ ทร. </a:t>
            </a:r>
          </a:p>
        </p:txBody>
      </p:sp>
    </p:spTree>
    <p:extLst>
      <p:ext uri="{BB962C8B-B14F-4D97-AF65-F5344CB8AC3E}">
        <p14:creationId xmlns:p14="http://schemas.microsoft.com/office/powerpoint/2010/main" val="3016480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3665</Words>
  <Application>Microsoft Office PowerPoint</Application>
  <PresentationFormat>แบบจอกว้าง</PresentationFormat>
  <Paragraphs>266</Paragraphs>
  <Slides>31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TH SarabunPSK</vt:lpstr>
      <vt:lpstr>Office Theme</vt:lpstr>
      <vt:lpstr>ระบบการประเมินสถานะของ ยศ.ทร. ในการเป็นระบบราชการ 4.0</vt:lpstr>
      <vt:lpstr>หมวด ๑  การนำองค์การ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หมวด ๒  การมุ่งเน้นปฏิบัติการ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หมวด ๓  การให้ความสำคัญกับผู้รับบริการและผู้มีส่วนได้ส่วนเสีย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หมวด ๔  การวัด การวิเคราะห์ และจัดการความรู้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หมวด ๕  การมุ่งเน้นบุคลากร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หมวด ๖  การวัด การวิเคราะห์ และจัดการความรู้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หมวด 1 การนำองค์การ</dc:title>
  <dc:creator>Acer</dc:creator>
  <cp:lastModifiedBy>NAVY-PC</cp:lastModifiedBy>
  <cp:revision>36</cp:revision>
  <dcterms:created xsi:type="dcterms:W3CDTF">2020-07-15T12:50:22Z</dcterms:created>
  <dcterms:modified xsi:type="dcterms:W3CDTF">2020-08-07T06:21:48Z</dcterms:modified>
</cp:coreProperties>
</file>